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6" r:id="rId10"/>
    <p:sldId id="263" r:id="rId11"/>
    <p:sldId id="265" r:id="rId12"/>
    <p:sldId id="267" r:id="rId13"/>
    <p:sldId id="268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880" autoAdjust="0"/>
    <p:restoredTop sz="94660"/>
  </p:normalViewPr>
  <p:slideViewPr>
    <p:cSldViewPr snapToGrid="0">
      <p:cViewPr varScale="1">
        <p:scale>
          <a:sx n="78" d="100"/>
          <a:sy n="78" d="100"/>
        </p:scale>
        <p:origin x="54" y="23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 smtClean="0"/>
              <a:t>Kattintson ide az alcím mintájának szerkesztéséhez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áma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hu-HU" smtClean="0"/>
              <a:t>Kép beszúrásához kattintson az ikonra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11/25/2020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ím és képaláír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dézet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évkárty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évkártya idéze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hu-HU" smtClean="0"/>
              <a:t>Mintaszöveg szerkesztése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gaz vagy ham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hu-HU" smtClean="0"/>
              <a:t>Mintaszöveg szerkesztése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11/25/2020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11/25/2020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11/25/2020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hu-HU" smtClean="0"/>
              <a:t>Kép beszúrásához kattintson az ikonra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dirty="0"/>
              <a:pPr/>
              <a:t>11/25/2020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68" r:id="rId10"/>
    <p:sldLayoutId id="2147483663" r:id="rId11"/>
    <p:sldLayoutId id="2147483664" r:id="rId12"/>
    <p:sldLayoutId id="2147483665" r:id="rId13"/>
    <p:sldLayoutId id="2147483666" r:id="rId14"/>
    <p:sldLayoutId id="2147483667" r:id="rId15"/>
    <p:sldLayoutId id="2147483658" r:id="rId16"/>
    <p:sldLayoutId id="214748365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4pPr>
      <a:lvl5pPr marL="21145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2099256" y="321973"/>
            <a:ext cx="7119356" cy="1159098"/>
          </a:xfrm>
        </p:spPr>
        <p:txBody>
          <a:bodyPr>
            <a:normAutofit/>
          </a:bodyPr>
          <a:lstStyle/>
          <a:p>
            <a:r>
              <a:rPr lang="hu-HU" sz="28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KOMMUNIKÁCIÓS KOMPETENCIÁK 				FEJLESZTÉSE TANÓRÁN</a:t>
            </a:r>
            <a:endParaRPr lang="hu-HU" sz="2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1093675" y="1481071"/>
            <a:ext cx="10805376" cy="4371662"/>
          </a:xfrm>
        </p:spPr>
        <p:txBody>
          <a:bodyPr>
            <a:normAutofit/>
          </a:bodyPr>
          <a:lstStyle/>
          <a:p>
            <a:r>
              <a:rPr lang="hu-HU" dirty="0" smtClean="0"/>
              <a:t>						</a:t>
            </a:r>
            <a:r>
              <a:rPr lang="hu-HU" sz="28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hu-HU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						</a:t>
            </a:r>
          </a:p>
          <a:p>
            <a:endParaRPr lang="hu-HU" sz="2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hu-HU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hu-HU" sz="2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hu-HU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hu-HU" sz="2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hu-HU" sz="28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hu-HU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						Képző: Szabó Irén- </a:t>
            </a:r>
            <a:r>
              <a:rPr lang="hu-HU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Ottilia</a:t>
            </a:r>
            <a:r>
              <a:rPr lang="hu-HU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MNTEK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igazgat</a:t>
            </a:r>
            <a:r>
              <a:rPr lang="hu-HU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ó</a:t>
            </a:r>
            <a:endParaRPr lang="hu-HU" dirty="0"/>
          </a:p>
        </p:txBody>
      </p:sp>
      <p:sp>
        <p:nvSpPr>
          <p:cNvPr id="6" name="Szöveg helye 2"/>
          <p:cNvSpPr>
            <a:spLocks noGrp="1"/>
          </p:cNvSpPr>
          <p:nvPr/>
        </p:nvSpPr>
        <p:spPr>
          <a:xfrm>
            <a:off x="2244701" y="4780466"/>
            <a:ext cx="10805376" cy="437166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800" kern="1200" cap="none">
                <a:solidFill>
                  <a:schemeClr val="bg2">
                    <a:lumMod val="50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8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6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r>
              <a:rPr lang="hu-HU" dirty="0" smtClean="0"/>
              <a:t>				</a:t>
            </a:r>
            <a:r>
              <a:rPr lang="hu-HU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			</a:t>
            </a:r>
          </a:p>
          <a:p>
            <a:endParaRPr lang="hu-HU" sz="2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hu-HU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hu-HU" sz="2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hu-HU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hu-HU" sz="2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hu-HU" sz="28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hu-HU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						</a:t>
            </a:r>
            <a:endParaRPr lang="hu-HU" dirty="0"/>
          </a:p>
        </p:txBody>
      </p:sp>
      <p:pic>
        <p:nvPicPr>
          <p:cNvPr id="7" name="Picture 2" descr="Képtalálat a következ&amp;odblac;re: „kepek a kommunikaciorol”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05573" y="2419540"/>
            <a:ext cx="2952750" cy="15525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124411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605307" y="0"/>
            <a:ext cx="10947042" cy="695459"/>
          </a:xfrm>
        </p:spPr>
        <p:txBody>
          <a:bodyPr>
            <a:normAutofit/>
          </a:bodyPr>
          <a:lstStyle/>
          <a:p>
            <a:r>
              <a:rPr lang="hu-HU" b="1" dirty="0">
                <a:solidFill>
                  <a:schemeClr val="bg1"/>
                </a:solidFill>
              </a:rPr>
              <a:t>5</a:t>
            </a:r>
            <a:r>
              <a:rPr lang="hu-HU" b="1" dirty="0" smtClean="0">
                <a:solidFill>
                  <a:schemeClr val="bg1"/>
                </a:solidFill>
              </a:rPr>
              <a:t>. Az asszertív kommunikáció és viselkedés</a:t>
            </a:r>
            <a:endParaRPr lang="hu-HU" b="1" dirty="0">
              <a:solidFill>
                <a:schemeClr val="bg1"/>
              </a:solidFill>
            </a:endParaRPr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218942" y="862885"/>
            <a:ext cx="11475076" cy="5782614"/>
          </a:xfrm>
        </p:spPr>
        <p:txBody>
          <a:bodyPr>
            <a:normAutofit fontScale="92500"/>
          </a:bodyPr>
          <a:lstStyle/>
          <a:p>
            <a:pPr marL="457200" indent="-457200" fontAlgn="base">
              <a:lnSpc>
                <a:spcPct val="150000"/>
              </a:lnSpc>
              <a:spcBef>
                <a:spcPts val="384"/>
              </a:spcBef>
              <a:spcAft>
                <a:spcPts val="0"/>
              </a:spcAft>
              <a:buClrTx/>
              <a:buSzPts val="1600"/>
              <a:buFont typeface="Wingdings" panose="05000000000000000000" pitchFamily="2" charset="2"/>
              <a:buChar char="q"/>
            </a:pPr>
            <a:r>
              <a:rPr lang="ro-RO" sz="2400" b="1" dirty="0" smtClean="0">
                <a:solidFill>
                  <a:srgbClr val="FFFFFF"/>
                </a:solidFill>
                <a:effectLst>
                  <a:outerShdw blurRad="38100" dist="38100" dir="2700000" algn="tl" rotWithShape="0">
                    <a:srgbClr val="00000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Passzív viselkedés</a:t>
            </a:r>
            <a:r>
              <a:rPr lang="en-US" sz="2400" b="1" dirty="0" smtClean="0">
                <a:solidFill>
                  <a:srgbClr val="FFFFFF"/>
                </a:solidFill>
                <a:effectLst>
                  <a:outerShdw blurRad="38100" dist="38100" dir="2700000" algn="tl" rotWithShape="0">
                    <a:srgbClr val="00000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hu-HU" sz="2400" b="1" dirty="0" smtClean="0">
                <a:solidFill>
                  <a:srgbClr val="FFFFFF"/>
                </a:solidFill>
                <a:effectLst>
                  <a:outerShdw blurRad="38100" dist="38100" dir="2700000" algn="tl" rotWithShape="0">
                    <a:srgbClr val="00000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kommunikáció</a:t>
            </a:r>
            <a:endParaRPr lang="hu-HU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fontAlgn="base">
              <a:lnSpc>
                <a:spcPct val="150000"/>
              </a:lnSpc>
              <a:spcBef>
                <a:spcPts val="384"/>
              </a:spcBef>
              <a:spcAft>
                <a:spcPts val="0"/>
              </a:spcAft>
            </a:pPr>
            <a:r>
              <a:rPr lang="ro-RO" sz="2400" dirty="0">
                <a:solidFill>
                  <a:srgbClr val="FFFFFF"/>
                </a:solidFill>
                <a:effectLst>
                  <a:outerShdw blurRad="38100" dist="38100" dir="2700000" algn="tl" rotWithShape="0">
                    <a:srgbClr val="00000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ro-RO" sz="2400" dirty="0" smtClean="0">
                <a:solidFill>
                  <a:srgbClr val="FFFFFF"/>
                </a:solidFill>
                <a:effectLst>
                  <a:outerShdw blurRad="38100" dist="38100" dir="2700000" algn="tl" rotWithShape="0">
                    <a:srgbClr val="00000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Nem fejezed ki érzéseidet, nem mondod el szükségleteidet, ellenben hangot adsz mások igényeinek, véleményének.</a:t>
            </a:r>
            <a:endParaRPr lang="hu-HU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 fontAlgn="base">
              <a:lnSpc>
                <a:spcPct val="150000"/>
              </a:lnSpc>
              <a:spcBef>
                <a:spcPts val="384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ro-RO" sz="2400" b="1" dirty="0" smtClean="0">
                <a:solidFill>
                  <a:srgbClr val="FFFFFF"/>
                </a:solidFill>
                <a:effectLst>
                  <a:outerShdw blurRad="38100" dist="38100" dir="2700000" algn="tl" rotWithShape="0">
                    <a:srgbClr val="00000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Agresszív viselkedés</a:t>
            </a:r>
            <a:r>
              <a:rPr lang="en-US" sz="2400" b="1" dirty="0" smtClean="0">
                <a:solidFill>
                  <a:srgbClr val="FFFFFF"/>
                </a:solidFill>
                <a:effectLst>
                  <a:outerShdw blurRad="38100" dist="38100" dir="2700000" algn="tl" rotWithShape="0">
                    <a:srgbClr val="00000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hu-HU" sz="2400" b="1" dirty="0" smtClean="0">
                <a:solidFill>
                  <a:srgbClr val="FFFFFF"/>
                </a:solidFill>
                <a:effectLst>
                  <a:outerShdw blurRad="38100" dist="38100" dir="2700000" algn="tl" rotWithShape="0">
                    <a:srgbClr val="00000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kommunikáció</a:t>
            </a:r>
            <a:endParaRPr lang="hu-HU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fontAlgn="base">
              <a:lnSpc>
                <a:spcPct val="150000"/>
              </a:lnSpc>
              <a:spcBef>
                <a:spcPts val="384"/>
              </a:spcBef>
              <a:spcAft>
                <a:spcPts val="0"/>
              </a:spcAft>
            </a:pPr>
            <a:r>
              <a:rPr lang="ro-RO" sz="2400" dirty="0">
                <a:solidFill>
                  <a:srgbClr val="FFFFFF"/>
                </a:solidFill>
                <a:effectLst>
                  <a:outerShdw blurRad="38100" dist="38100" dir="2700000" algn="tl" rotWithShape="0">
                    <a:srgbClr val="00000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ro-RO" sz="2400" dirty="0" smtClean="0">
                <a:solidFill>
                  <a:srgbClr val="FFFFFF"/>
                </a:solidFill>
                <a:effectLst>
                  <a:outerShdw blurRad="38100" dist="38100" dir="2700000" algn="tl" rotWithShape="0">
                    <a:srgbClr val="00000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Úgy fejezed ki érzéseid, szükségleteid, hogy nem tartod tiszteletben a többieket, győzni szeretnél.</a:t>
            </a:r>
            <a:endParaRPr lang="hu-HU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hu-HU" sz="24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Az </a:t>
            </a:r>
            <a:r>
              <a:rPr lang="hu-HU" sz="24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asszertivitás</a:t>
            </a:r>
            <a:r>
              <a:rPr lang="hu-HU" sz="2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(önérvényesítés) </a:t>
            </a:r>
            <a:r>
              <a:rPr lang="hu-HU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egy olyan tudatos viselkedésforma </a:t>
            </a:r>
            <a:r>
              <a:rPr lang="hu-HU" sz="24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megválasztása,amelyben</a:t>
            </a:r>
            <a:r>
              <a:rPr lang="hu-HU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u-HU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az ember kialakítja magában azt a tudatos belső erőt, rendet, melynek </a:t>
            </a:r>
            <a:r>
              <a:rPr lang="hu-HU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segítségével </a:t>
            </a:r>
            <a:r>
              <a:rPr lang="hu-HU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az egyenrangúság alapelvét </a:t>
            </a:r>
            <a:r>
              <a:rPr lang="hu-HU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szem előtt </a:t>
            </a:r>
            <a:r>
              <a:rPr lang="hu-HU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tartva képviselni tudja magát a </a:t>
            </a:r>
            <a:r>
              <a:rPr lang="hu-HU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kapcsolataiban</a:t>
            </a:r>
            <a:r>
              <a:rPr lang="hu-HU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érvényesíteni tudja magát a kommunikációjában. </a:t>
            </a:r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7996684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88643" y="1"/>
            <a:ext cx="10406128" cy="759854"/>
          </a:xfrm>
        </p:spPr>
        <p:txBody>
          <a:bodyPr>
            <a:normAutofit fontScale="90000"/>
          </a:bodyPr>
          <a:lstStyle/>
          <a:p>
            <a:r>
              <a:rPr lang="hu-HU" b="1" dirty="0" smtClean="0">
                <a:ln>
                  <a:noFill/>
                </a:ln>
                <a:solidFill>
                  <a:srgbClr val="000000"/>
                </a:solidFill>
                <a:latin typeface="Century Gothic" panose="020B0502020202020204" pitchFamily="34" charset="0"/>
              </a:rPr>
              <a:t>5.  </a:t>
            </a:r>
            <a:r>
              <a:rPr lang="hu-HU" b="1" dirty="0">
                <a:ln>
                  <a:noFill/>
                </a:ln>
                <a:solidFill>
                  <a:srgbClr val="000000"/>
                </a:solidFill>
                <a:latin typeface="Century Gothic" panose="020B0502020202020204" pitchFamily="34" charset="0"/>
              </a:rPr>
              <a:t>Az asszertív kommunikáció és viselkedés</a:t>
            </a:r>
            <a:endParaRPr lang="hu-HU" dirty="0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734096" y="1171976"/>
            <a:ext cx="10934163" cy="5409127"/>
          </a:xfrm>
        </p:spPr>
        <p:txBody>
          <a:bodyPr/>
          <a:lstStyle/>
          <a:p>
            <a:endParaRPr lang="hu-HU" dirty="0"/>
          </a:p>
        </p:txBody>
      </p:sp>
      <p:graphicFrame>
        <p:nvGraphicFramePr>
          <p:cNvPr id="4" name="Táblázat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94585227"/>
              </p:ext>
            </p:extLst>
          </p:nvPr>
        </p:nvGraphicFramePr>
        <p:xfrm>
          <a:off x="360608" y="618185"/>
          <a:ext cx="10380371" cy="6201733"/>
        </p:xfrm>
        <a:graphic>
          <a:graphicData uri="http://schemas.openxmlformats.org/drawingml/2006/table">
            <a:tbl>
              <a:tblPr/>
              <a:tblGrid>
                <a:gridCol w="10380371">
                  <a:extLst>
                    <a:ext uri="{9D8B030D-6E8A-4147-A177-3AD203B41FA5}">
                      <a16:colId xmlns:a16="http://schemas.microsoft.com/office/drawing/2014/main" val="256632057"/>
                    </a:ext>
                  </a:extLst>
                </a:gridCol>
              </a:tblGrid>
              <a:tr h="54139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o-RO" altLang="hu-HU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Jogom van arra, hogy tisztelettel bánjanak velem.</a:t>
                      </a:r>
                      <a:endParaRPr kumimoji="0" lang="en-GB" altLang="hu-H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85390422"/>
                  </a:ext>
                </a:extLst>
              </a:tr>
              <a:tr h="54139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o-RO" altLang="hu-HU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Jogom van érzéseim és gondolataim kifejezésére.</a:t>
                      </a:r>
                      <a:endParaRPr kumimoji="0" lang="en-GB" altLang="hu-H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83935176"/>
                  </a:ext>
                </a:extLst>
              </a:tr>
              <a:tr h="54139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o-RO" altLang="hu-HU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Jogom van másokat meghallgatni és beszélgetni. </a:t>
                      </a:r>
                      <a:endParaRPr kumimoji="0" lang="en-GB" altLang="hu-H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95227875"/>
                  </a:ext>
                </a:extLst>
              </a:tr>
              <a:tr h="54139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o-RO" altLang="hu-HU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Jogom van eldönteni, hogy melyek a prioritások az életemben.</a:t>
                      </a:r>
                      <a:endParaRPr kumimoji="0" lang="en-GB" altLang="hu-H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60807633"/>
                  </a:ext>
                </a:extLst>
              </a:tr>
              <a:tr h="54139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o-RO" altLang="hu-HU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Jogom van, hogy ne érezzem hibásnak magam.</a:t>
                      </a:r>
                      <a:endParaRPr kumimoji="0" lang="en-GB" altLang="hu-H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8862893"/>
                  </a:ext>
                </a:extLst>
              </a:tr>
              <a:tr h="54139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o-RO" altLang="hu-HU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Jogom van kérni, amit szeretnék.</a:t>
                      </a:r>
                      <a:endParaRPr kumimoji="0" lang="en-GB" altLang="hu-H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43893699"/>
                  </a:ext>
                </a:extLst>
              </a:tr>
              <a:tr h="54139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o-RO" altLang="hu-HU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Jogom van kérni azokat a dolgokat, amiért fizettem.</a:t>
                      </a:r>
                      <a:endParaRPr kumimoji="0" lang="en-GB" altLang="hu-H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67902067"/>
                  </a:ext>
                </a:extLst>
              </a:tr>
              <a:tr h="54139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o-RO" altLang="hu-HU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Jogom van hibázni.</a:t>
                      </a:r>
                      <a:endParaRPr kumimoji="0" lang="en-GB" altLang="hu-H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35079282"/>
                  </a:ext>
                </a:extLst>
              </a:tr>
              <a:tr h="974501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o-RO" altLang="hu-HU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Jogom van megvédeni jogaimat, még akkor is, ha ezért mások megharagszanak.</a:t>
                      </a:r>
                      <a:endParaRPr kumimoji="0" lang="en-GB" altLang="hu-H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85156338"/>
                  </a:ext>
                </a:extLst>
              </a:tr>
              <a:tr h="54139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o-RO" altLang="hu-HU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Jogom van eldönteni, hogy hangot adok vagy sem kérésemnek.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o-RO" altLang="hu-HU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Jogom van nemet mondani.</a:t>
                      </a:r>
                      <a:endParaRPr kumimoji="0" lang="en-GB" altLang="hu-H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29297246"/>
                  </a:ext>
                </a:extLst>
              </a:tr>
            </a:tbl>
          </a:graphicData>
        </a:graphic>
      </p:graphicFrame>
      <p:pic>
        <p:nvPicPr>
          <p:cNvPr id="5" name="Kép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60673" y="759855"/>
            <a:ext cx="2407586" cy="44504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91507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2382592" y="334852"/>
            <a:ext cx="6836020" cy="746974"/>
          </a:xfrm>
        </p:spPr>
        <p:txBody>
          <a:bodyPr/>
          <a:lstStyle/>
          <a:p>
            <a:r>
              <a:rPr lang="hu-HU" b="1" dirty="0" smtClean="0">
                <a:solidFill>
                  <a:srgbClr val="FEEC94"/>
                </a:solidFill>
                <a:effectLst>
                  <a:outerShdw blurRad="38100" dist="38100" dir="2700000" algn="tl" rotWithShape="0">
                    <a:srgbClr val="000000"/>
                  </a:outerShdw>
                </a:effectLst>
                <a:latin typeface="Times New Roman" panose="02020603050405020304" pitchFamily="18" charset="0"/>
              </a:rPr>
              <a:t>		Óraterv-vázlat</a:t>
            </a:r>
            <a:endParaRPr lang="hu-HU" dirty="0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824247" y="1081826"/>
            <a:ext cx="10844012" cy="4912574"/>
          </a:xfrm>
        </p:spPr>
        <p:txBody>
          <a:bodyPr>
            <a:noAutofit/>
          </a:bodyPr>
          <a:lstStyle/>
          <a:p>
            <a:pPr marL="742950" indent="-285750" fontAlgn="base">
              <a:lnSpc>
                <a:spcPct val="200000"/>
              </a:lnSpc>
              <a:spcBef>
                <a:spcPts val="480"/>
              </a:spcBef>
              <a:spcAft>
                <a:spcPts val="0"/>
              </a:spcAft>
              <a:buClr>
                <a:schemeClr val="tx2"/>
              </a:buClr>
              <a:buSzPct val="60000"/>
              <a:buFont typeface="Wingdings" panose="05000000000000000000" pitchFamily="2" charset="2"/>
              <a:buChar char="Ø"/>
            </a:pPr>
            <a:r>
              <a:rPr lang="ro-RO" sz="2400" dirty="0">
                <a:solidFill>
                  <a:srgbClr val="FFFFFF"/>
                </a:solidFill>
                <a:effectLst>
                  <a:outerShdw blurRad="38100" dist="38100" dir="2700000" algn="tl" rotWithShape="0">
                    <a:srgbClr val="00000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Időpont</a:t>
            </a:r>
            <a:r>
              <a:rPr lang="ro-RO" sz="2400" dirty="0" smtClean="0">
                <a:solidFill>
                  <a:srgbClr val="FFFFFF"/>
                </a:solidFill>
                <a:effectLst>
                  <a:outerShdw blurRad="38100" dist="38100" dir="2700000" algn="tl" rotWithShape="0">
                    <a:srgbClr val="00000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:…………………………………………………………………..</a:t>
            </a:r>
            <a:endParaRPr lang="hu-HU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42950" indent="-285750" fontAlgn="base">
              <a:lnSpc>
                <a:spcPct val="200000"/>
              </a:lnSpc>
              <a:spcBef>
                <a:spcPts val="48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ro-RO" sz="2400" dirty="0">
                <a:solidFill>
                  <a:srgbClr val="FFFFFF"/>
                </a:solidFill>
                <a:effectLst>
                  <a:outerShdw blurRad="38100" dist="38100" dir="2700000" algn="tl" rotWithShape="0">
                    <a:srgbClr val="00000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Tanintézmény </a:t>
            </a:r>
            <a:r>
              <a:rPr lang="ro-RO" sz="2400" dirty="0" smtClean="0">
                <a:solidFill>
                  <a:srgbClr val="FFFFFF"/>
                </a:solidFill>
                <a:effectLst>
                  <a:outerShdw blurRad="38100" dist="38100" dir="2700000" algn="tl" rotWithShape="0">
                    <a:srgbClr val="00000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neve</a:t>
            </a:r>
            <a:r>
              <a:rPr lang="ro-RO" sz="2400" dirty="0">
                <a:solidFill>
                  <a:srgbClr val="FFFFFF"/>
                </a:solidFill>
                <a:effectLst>
                  <a:outerShdw blurRad="38100" dist="38100" dir="2700000" algn="tl" rotWithShape="0">
                    <a:srgbClr val="00000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:……………………………………………………...</a:t>
            </a:r>
            <a:endParaRPr lang="hu-HU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42950" indent="-285750" fontAlgn="base">
              <a:lnSpc>
                <a:spcPct val="200000"/>
              </a:lnSpc>
              <a:spcBef>
                <a:spcPts val="48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ro-RO" sz="2400" dirty="0">
                <a:solidFill>
                  <a:srgbClr val="FFFFFF"/>
                </a:solidFill>
                <a:effectLst>
                  <a:outerShdw blurRad="38100" dist="38100" dir="2700000" algn="tl" rotWithShape="0">
                    <a:srgbClr val="00000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Osztály: …………………………………………………………...............</a:t>
            </a:r>
            <a:endParaRPr lang="hu-HU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42950" indent="-285750" fontAlgn="base">
              <a:lnSpc>
                <a:spcPct val="200000"/>
              </a:lnSpc>
              <a:spcBef>
                <a:spcPts val="48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ro-RO" sz="2400" dirty="0">
                <a:solidFill>
                  <a:srgbClr val="FFFFFF"/>
                </a:solidFill>
                <a:effectLst>
                  <a:outerShdw blurRad="38100" dist="38100" dir="2700000" algn="tl" rotWithShape="0">
                    <a:srgbClr val="00000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Tantárgy:…………………………………………....................................</a:t>
            </a:r>
            <a:endParaRPr lang="hu-HU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42950" indent="-285750" fontAlgn="base">
              <a:lnSpc>
                <a:spcPct val="200000"/>
              </a:lnSpc>
              <a:spcBef>
                <a:spcPts val="48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ro-RO" sz="2400" dirty="0">
                <a:solidFill>
                  <a:srgbClr val="FFFFFF"/>
                </a:solidFill>
                <a:effectLst>
                  <a:outerShdw blurRad="38100" dist="38100" dir="2700000" algn="tl" rotWithShape="0">
                    <a:srgbClr val="00000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Az óra témája:……………………………………………………………..</a:t>
            </a:r>
            <a:endParaRPr lang="hu-HU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42950" indent="-285750" fontAlgn="base">
              <a:lnSpc>
                <a:spcPct val="200000"/>
              </a:lnSpc>
              <a:spcBef>
                <a:spcPts val="48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ro-RO" sz="2400" dirty="0">
                <a:solidFill>
                  <a:srgbClr val="FFFFFF"/>
                </a:solidFill>
                <a:effectLst>
                  <a:outerShdw blurRad="38100" dist="38100" dir="2700000" algn="tl" rotWithShape="0">
                    <a:srgbClr val="00000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Az óra típusa:……………………………………………………………...</a:t>
            </a:r>
            <a:endParaRPr lang="hu-HU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42950" indent="-285750" fontAlgn="base">
              <a:lnSpc>
                <a:spcPct val="200000"/>
              </a:lnSpc>
              <a:spcBef>
                <a:spcPts val="48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ro-RO" sz="2400" dirty="0">
                <a:solidFill>
                  <a:srgbClr val="FFFFFF"/>
                </a:solidFill>
                <a:effectLst>
                  <a:outerShdw blurRad="38100" dist="38100" dir="2700000" algn="tl" rotWithShape="0">
                    <a:srgbClr val="00000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A képzésen résztvevő pedagógus neve:…………………………........</a:t>
            </a:r>
            <a:endParaRPr lang="hu-HU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lnSpc>
                <a:spcPct val="200000"/>
              </a:lnSpc>
              <a:buFont typeface="Wingdings" panose="05000000000000000000" pitchFamily="2" charset="2"/>
              <a:buChar char="Ø"/>
            </a:pPr>
            <a:endParaRPr lang="hu-HU" sz="2000" dirty="0"/>
          </a:p>
        </p:txBody>
      </p:sp>
    </p:spTree>
    <p:extLst>
      <p:ext uri="{BB962C8B-B14F-4D97-AF65-F5344CB8AC3E}">
        <p14:creationId xmlns:p14="http://schemas.microsoft.com/office/powerpoint/2010/main" val="26634104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 rot="10800000" flipV="1">
            <a:off x="1700011" y="128789"/>
            <a:ext cx="8265575" cy="370983"/>
          </a:xfrm>
        </p:spPr>
        <p:txBody>
          <a:bodyPr>
            <a:normAutofit fontScale="90000"/>
          </a:bodyPr>
          <a:lstStyle/>
          <a:p>
            <a:r>
              <a:rPr lang="hu-HU" b="1" dirty="0" smtClean="0">
                <a:solidFill>
                  <a:srgbClr val="FEEC94"/>
                </a:solidFill>
                <a:effectLst>
                  <a:outerShdw blurRad="38100" dist="38100" dir="2700000" algn="tl" rotWithShape="0">
                    <a:srgbClr val="000000"/>
                  </a:outerShdw>
                </a:effectLst>
                <a:latin typeface="Times New Roman" panose="02020603050405020304" pitchFamily="18" charset="0"/>
              </a:rPr>
              <a:t>			Óraterv-vázlat</a:t>
            </a:r>
            <a:endParaRPr lang="hu-HU" dirty="0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180304" y="746974"/>
            <a:ext cx="11822805" cy="5743977"/>
          </a:xfrm>
        </p:spPr>
        <p:txBody>
          <a:bodyPr/>
          <a:lstStyle/>
          <a:p>
            <a:endParaRPr lang="hu-HU" dirty="0"/>
          </a:p>
        </p:txBody>
      </p:sp>
      <p:graphicFrame>
        <p:nvGraphicFramePr>
          <p:cNvPr id="4" name="Táblázat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6453866"/>
              </p:ext>
            </p:extLst>
          </p:nvPr>
        </p:nvGraphicFramePr>
        <p:xfrm>
          <a:off x="684213" y="685800"/>
          <a:ext cx="10331450" cy="5695760"/>
        </p:xfrm>
        <a:graphic>
          <a:graphicData uri="http://schemas.openxmlformats.org/drawingml/2006/table">
            <a:tbl>
              <a:tblPr/>
              <a:tblGrid>
                <a:gridCol w="2193925">
                  <a:extLst>
                    <a:ext uri="{9D8B030D-6E8A-4147-A177-3AD203B41FA5}">
                      <a16:colId xmlns:a16="http://schemas.microsoft.com/office/drawing/2014/main" val="2159529896"/>
                    </a:ext>
                  </a:extLst>
                </a:gridCol>
                <a:gridCol w="2989263">
                  <a:extLst>
                    <a:ext uri="{9D8B030D-6E8A-4147-A177-3AD203B41FA5}">
                      <a16:colId xmlns:a16="http://schemas.microsoft.com/office/drawing/2014/main" val="84589973"/>
                    </a:ext>
                  </a:extLst>
                </a:gridCol>
                <a:gridCol w="2268537">
                  <a:extLst>
                    <a:ext uri="{9D8B030D-6E8A-4147-A177-3AD203B41FA5}">
                      <a16:colId xmlns:a16="http://schemas.microsoft.com/office/drawing/2014/main" val="3557606295"/>
                    </a:ext>
                  </a:extLst>
                </a:gridCol>
                <a:gridCol w="1943100">
                  <a:extLst>
                    <a:ext uri="{9D8B030D-6E8A-4147-A177-3AD203B41FA5}">
                      <a16:colId xmlns:a16="http://schemas.microsoft.com/office/drawing/2014/main" val="169697712"/>
                    </a:ext>
                  </a:extLst>
                </a:gridCol>
                <a:gridCol w="936625">
                  <a:extLst>
                    <a:ext uri="{9D8B030D-6E8A-4147-A177-3AD203B41FA5}">
                      <a16:colId xmlns:a16="http://schemas.microsoft.com/office/drawing/2014/main" val="2663682660"/>
                    </a:ext>
                  </a:extLst>
                </a:gridCol>
              </a:tblGrid>
              <a:tr h="108108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hu-HU" altLang="hu-H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rPr>
                        <a:t>Az óra mozzanatai</a:t>
                      </a:r>
                      <a:endParaRPr kumimoji="0" lang="en-US" altLang="hu-H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hu-HU" altLang="hu-HU" sz="2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rPr>
                        <a:t>Műveletesített</a:t>
                      </a:r>
                      <a:r>
                        <a:rPr kumimoji="0" lang="hu-HU" altLang="hu-H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rPr>
                        <a:t> célok</a:t>
                      </a:r>
                      <a:endParaRPr kumimoji="0" lang="en-US" altLang="hu-H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hu-HU" altLang="hu-H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rPr>
                        <a:t>Fejlesztendő kompetenciák</a:t>
                      </a:r>
                      <a:endParaRPr kumimoji="0" lang="en-US" altLang="hu-H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hu-HU" altLang="hu-H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rPr>
                        <a:t>Módszerek</a:t>
                      </a:r>
                      <a:r>
                        <a:rPr kumimoji="0" lang="en-US" altLang="hu-H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rPr>
                        <a:t>/</a:t>
                      </a:r>
                      <a:r>
                        <a:rPr kumimoji="0" lang="hu-HU" altLang="hu-H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rPr>
                        <a:t> stratégiák</a:t>
                      </a:r>
                      <a:endParaRPr kumimoji="0" lang="en-US" altLang="hu-H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hu-HU" altLang="hu-H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rPr>
                        <a:t>Érté-kelés</a:t>
                      </a:r>
                      <a:endParaRPr kumimoji="0" lang="en-US" altLang="hu-H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21997116"/>
                  </a:ext>
                </a:extLst>
              </a:tr>
              <a:tr h="431958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hu-H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rPr>
                        <a:t>1.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hu-H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hu-H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rPr>
                        <a:t>2.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hu-H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hu-H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rPr>
                        <a:t>3.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hu-H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hu-H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rPr>
                        <a:t>4.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hu-H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hu-H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hu-HU" altLang="hu-H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hu-HU" altLang="hu-H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hu-HU" altLang="hu-H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hu-HU" altLang="hu-H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4556227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414645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996225" y="244699"/>
            <a:ext cx="7222387" cy="4043501"/>
          </a:xfrm>
        </p:spPr>
        <p:txBody>
          <a:bodyPr/>
          <a:lstStyle/>
          <a:p>
            <a:r>
              <a:rPr lang="hu-HU" dirty="0" err="1" smtClean="0"/>
              <a:t>aa</a:t>
            </a:r>
            <a:endParaRPr lang="hu-HU" dirty="0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9671169" y="7489949"/>
            <a:ext cx="2084581" cy="2870389"/>
          </a:xfrm>
        </p:spPr>
        <p:txBody>
          <a:bodyPr/>
          <a:lstStyle/>
          <a:p>
            <a:endParaRPr lang="hu-HU" dirty="0"/>
          </a:p>
        </p:txBody>
      </p:sp>
      <p:pic>
        <p:nvPicPr>
          <p:cNvPr id="2050" name="Picture 2" descr="Képtalálat a következ&amp;odblac;re: „kepek a kommunikaciorol”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1820" y="1182352"/>
            <a:ext cx="11583930" cy="4284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285471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951901" y="178511"/>
            <a:ext cx="8135470" cy="1569607"/>
          </a:xfrm>
        </p:spPr>
        <p:txBody>
          <a:bodyPr/>
          <a:lstStyle/>
          <a:p>
            <a:r>
              <a:rPr lang="ro-RO" b="1" dirty="0" smtClean="0">
                <a:solidFill>
                  <a:srgbClr val="000000"/>
                </a:solidFill>
                <a:latin typeface="Arial" panose="020B0604020202020204" pitchFamily="34" charset="0"/>
              </a:rPr>
              <a:t>1. A Kommunikáció TíPUSAI</a:t>
            </a:r>
            <a:endParaRPr lang="hu-HU" dirty="0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349624" y="1748118"/>
            <a:ext cx="10502152" cy="9075292"/>
          </a:xfrm>
        </p:spPr>
        <p:txBody>
          <a:bodyPr/>
          <a:lstStyle/>
          <a:p>
            <a:pPr fontAlgn="base">
              <a:spcBef>
                <a:spcPts val="672"/>
              </a:spcBef>
              <a:spcAft>
                <a:spcPts val="0"/>
              </a:spcAft>
              <a:buClrTx/>
              <a:buSzPts val="2800"/>
            </a:pPr>
            <a:endParaRPr lang="hu-HU" dirty="0"/>
          </a:p>
          <a:p>
            <a:pPr marL="612648" indent="-612648" fontAlgn="base">
              <a:spcBef>
                <a:spcPts val="432"/>
              </a:spcBef>
              <a:spcAft>
                <a:spcPts val="0"/>
              </a:spcAft>
            </a:pPr>
            <a:r>
              <a:rPr lang="ro-RO" sz="2800" b="1" dirty="0">
                <a:solidFill>
                  <a:srgbClr val="FFFFFF"/>
                </a:solidFill>
                <a:effectLst>
                  <a:outerShdw blurRad="38100" dist="38100" dir="2700000" algn="tl" rotWithShape="0">
                    <a:srgbClr val="000000"/>
                  </a:outerShdw>
                </a:effectLst>
                <a:latin typeface="Arial" panose="020B0604020202020204" pitchFamily="34" charset="0"/>
              </a:rPr>
              <a:t>A. </a:t>
            </a:r>
            <a:r>
              <a:rPr lang="ro-RO" sz="2800" b="1" dirty="0" smtClean="0">
                <a:solidFill>
                  <a:srgbClr val="FFFFFF"/>
                </a:solidFill>
                <a:effectLst>
                  <a:outerShdw blurRad="38100" dist="38100" dir="2700000" algn="tl" rotWithShape="0">
                    <a:srgbClr val="000000"/>
                  </a:outerShdw>
                </a:effectLst>
                <a:latin typeface="Arial" panose="020B0604020202020204" pitchFamily="34" charset="0"/>
              </a:rPr>
              <a:t>A beszélgetőpartnerek száma szerint</a:t>
            </a:r>
            <a:r>
              <a:rPr lang="en-US" sz="2800" dirty="0" smtClean="0">
                <a:solidFill>
                  <a:srgbClr val="FFFFFF"/>
                </a:solidFill>
                <a:effectLst>
                  <a:outerShdw blurRad="38100" dist="38100" dir="2700000" algn="tl" rotWithShape="0">
                    <a:srgbClr val="000000"/>
                  </a:outerShdw>
                </a:effectLst>
                <a:latin typeface="Arial" panose="020B0604020202020204" pitchFamily="34" charset="0"/>
              </a:rPr>
              <a:t> </a:t>
            </a:r>
            <a:r>
              <a:rPr lang="ro-RO" sz="2800" dirty="0">
                <a:solidFill>
                  <a:srgbClr val="FFFFFF"/>
                </a:solidFill>
                <a:effectLst>
                  <a:outerShdw blurRad="38100" dist="38100" dir="2700000" algn="tl" rotWithShape="0">
                    <a:srgbClr val="000000"/>
                  </a:outerShdw>
                </a:effectLst>
                <a:latin typeface="Arial" panose="020B0604020202020204" pitchFamily="34" charset="0"/>
              </a:rPr>
              <a:t>:</a:t>
            </a:r>
            <a:endParaRPr lang="hu-HU" sz="2800" dirty="0"/>
          </a:p>
          <a:p>
            <a:pPr marL="987552" indent="-530352" fontAlgn="base">
              <a:spcBef>
                <a:spcPts val="432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ro-RO" sz="2800" dirty="0" smtClean="0">
                <a:solidFill>
                  <a:srgbClr val="FFFFFF"/>
                </a:solidFill>
                <a:effectLst>
                  <a:outerShdw blurRad="38100" dist="38100" dir="2700000" algn="tl" rotWithShape="0">
                    <a:srgbClr val="000000"/>
                  </a:outerShdw>
                </a:effectLst>
                <a:latin typeface="Arial" panose="020B0604020202020204" pitchFamily="34" charset="0"/>
              </a:rPr>
              <a:t>Magammal történő, belső kommunikáció (önreflexió)</a:t>
            </a:r>
            <a:endParaRPr lang="hu-HU" sz="2800" dirty="0"/>
          </a:p>
          <a:p>
            <a:pPr marL="987552" indent="-530352" fontAlgn="base">
              <a:spcBef>
                <a:spcPts val="432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ro-RO" sz="2800" dirty="0" smtClean="0">
                <a:solidFill>
                  <a:srgbClr val="FFFFFF"/>
                </a:solidFill>
                <a:effectLst>
                  <a:outerShdw blurRad="38100" dist="38100" dir="2700000" algn="tl" rotWithShape="0">
                    <a:srgbClr val="000000"/>
                  </a:outerShdw>
                </a:effectLst>
                <a:latin typeface="Arial" panose="020B0604020202020204" pitchFamily="34" charset="0"/>
              </a:rPr>
              <a:t>Személyközi kommunikáció ( két –egymással közvetlen kapcsolatban levő-személy között)</a:t>
            </a:r>
            <a:endParaRPr lang="hu-HU" sz="2800" dirty="0"/>
          </a:p>
          <a:p>
            <a:pPr marL="987552" indent="-530352" fontAlgn="base">
              <a:spcBef>
                <a:spcPts val="432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ro-RO" sz="2800" dirty="0" smtClean="0">
                <a:solidFill>
                  <a:srgbClr val="FFFFFF"/>
                </a:solidFill>
                <a:effectLst>
                  <a:outerShdw blurRad="38100" dist="38100" dir="2700000" algn="tl" rotWithShape="0">
                    <a:srgbClr val="000000"/>
                  </a:outerShdw>
                </a:effectLst>
                <a:latin typeface="Arial" panose="020B0604020202020204" pitchFamily="34" charset="0"/>
              </a:rPr>
              <a:t>Csoportkommunikáció (jól meghatározott csoport tagjai közötti kommunikáció)</a:t>
            </a:r>
            <a:endParaRPr lang="hu-HU" sz="2800" dirty="0"/>
          </a:p>
          <a:p>
            <a:pPr marL="987552" indent="-530352" fontAlgn="base">
              <a:spcBef>
                <a:spcPts val="432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ro-RO" sz="2800" dirty="0" smtClean="0">
                <a:solidFill>
                  <a:srgbClr val="FFFFFF"/>
                </a:solidFill>
                <a:effectLst>
                  <a:outerShdw blurRad="38100" dist="38100" dir="2700000" algn="tl" rotWithShape="0">
                    <a:srgbClr val="000000"/>
                  </a:outerShdw>
                </a:effectLst>
                <a:latin typeface="Arial" panose="020B0604020202020204" pitchFamily="34" charset="0"/>
              </a:rPr>
              <a:t>Tömegkommunikáció (számszerűen nem meghatározható személyekkel történő kommunikáció)</a:t>
            </a:r>
            <a:endParaRPr lang="hu-HU" sz="2800" dirty="0"/>
          </a:p>
          <a:p>
            <a:pPr marL="285750" indent="-285750">
              <a:buFont typeface="Wingdings" panose="05000000000000000000" pitchFamily="2" charset="2"/>
              <a:buChar char="q"/>
            </a:pPr>
            <a:endParaRPr lang="hu-HU" dirty="0"/>
          </a:p>
        </p:txBody>
      </p:sp>
      <p:pic>
        <p:nvPicPr>
          <p:cNvPr id="3074" name="Picture 2" descr="Képtalálat a következ&amp;odblac;re: „kepek a kommunikaciorol”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68294" y="332856"/>
            <a:ext cx="3291887" cy="223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655173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52400" y="-5537224"/>
            <a:ext cx="18998980" cy="6087013"/>
          </a:xfrm>
        </p:spPr>
        <p:txBody>
          <a:bodyPr/>
          <a:lstStyle/>
          <a:p>
            <a:r>
              <a:rPr lang="ro-RO" b="1" dirty="0" smtClean="0">
                <a:ln>
                  <a:noFill/>
                </a:ln>
                <a:solidFill>
                  <a:srgbClr val="000000"/>
                </a:solidFill>
                <a:latin typeface="Arial" panose="020B0604020202020204" pitchFamily="34" charset="0"/>
              </a:rPr>
              <a:t>					1</a:t>
            </a:r>
            <a:r>
              <a:rPr lang="ro-RO" b="1" dirty="0">
                <a:ln>
                  <a:noFill/>
                </a:ln>
                <a:solidFill>
                  <a:srgbClr val="000000"/>
                </a:solidFill>
                <a:latin typeface="Arial" panose="020B0604020202020204" pitchFamily="34" charset="0"/>
              </a:rPr>
              <a:t>. A Kommunikáció TíPUSAI</a:t>
            </a:r>
            <a:endParaRPr lang="hu-HU" dirty="0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288014" y="0"/>
            <a:ext cx="9645580" cy="6750424"/>
          </a:xfrm>
        </p:spPr>
        <p:txBody>
          <a:bodyPr>
            <a:noAutofit/>
          </a:bodyPr>
          <a:lstStyle/>
          <a:p>
            <a:pPr marL="2212848" indent="-384048" fontAlgn="base">
              <a:spcBef>
                <a:spcPts val="480"/>
              </a:spcBef>
              <a:spcAft>
                <a:spcPts val="0"/>
              </a:spcAft>
            </a:pPr>
            <a:endParaRPr lang="ro-RO" sz="2800" b="1" dirty="0" smtClean="0">
              <a:solidFill>
                <a:srgbClr val="FFFFFF"/>
              </a:solidFill>
              <a:effectLst>
                <a:outerShdw blurRad="38100" dist="38100" dir="2700000" algn="tl" rotWithShape="0">
                  <a:srgbClr val="000000"/>
                </a:outerShdw>
              </a:effectLst>
              <a:latin typeface="Arial" panose="020B0604020202020204" pitchFamily="34" charset="0"/>
            </a:endParaRPr>
          </a:p>
          <a:p>
            <a:pPr marL="2212848" indent="-384048" fontAlgn="base">
              <a:spcBef>
                <a:spcPts val="480"/>
              </a:spcBef>
              <a:spcAft>
                <a:spcPts val="0"/>
              </a:spcAft>
            </a:pPr>
            <a:r>
              <a:rPr lang="ro-RO" sz="2800" b="1" dirty="0" smtClean="0">
                <a:solidFill>
                  <a:srgbClr val="FFFFFF"/>
                </a:solidFill>
                <a:effectLst>
                  <a:outerShdw blurRad="38100" dist="38100" dir="2700000" algn="tl" rotWithShape="0">
                    <a:srgbClr val="000000"/>
                  </a:outerShdw>
                </a:effectLst>
                <a:latin typeface="Arial" panose="020B0604020202020204" pitchFamily="34" charset="0"/>
              </a:rPr>
              <a:t>a</a:t>
            </a:r>
            <a:r>
              <a:rPr lang="ro-RO" sz="2800" b="1" dirty="0">
                <a:solidFill>
                  <a:srgbClr val="FFFFFF"/>
                </a:solidFill>
                <a:effectLst>
                  <a:outerShdw blurRad="38100" dist="38100" dir="2700000" algn="tl" rotWithShape="0">
                    <a:srgbClr val="000000"/>
                  </a:outerShdw>
                </a:effectLst>
                <a:latin typeface="Arial" panose="020B0604020202020204" pitchFamily="34" charset="0"/>
              </a:rPr>
              <a:t>.) </a:t>
            </a:r>
            <a:r>
              <a:rPr lang="ro-RO" sz="2800" b="1" dirty="0" smtClean="0">
                <a:solidFill>
                  <a:srgbClr val="FFFFFF"/>
                </a:solidFill>
                <a:effectLst>
                  <a:outerShdw blurRad="38100" dist="38100" dir="2700000" algn="tl" rotWithShape="0">
                    <a:srgbClr val="000000"/>
                  </a:outerShdw>
                </a:effectLst>
                <a:latin typeface="Arial" panose="020B0604020202020204" pitchFamily="34" charset="0"/>
              </a:rPr>
              <a:t>Verbális kommunikáció</a:t>
            </a:r>
            <a:endParaRPr lang="hu-HU" sz="2800" dirty="0"/>
          </a:p>
          <a:p>
            <a:pPr marL="612648" indent="-612648" fontAlgn="base">
              <a:spcBef>
                <a:spcPts val="432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ro-RO" sz="2800" b="1" dirty="0" smtClean="0">
                <a:solidFill>
                  <a:srgbClr val="FFFFFF"/>
                </a:solidFill>
                <a:effectLst>
                  <a:outerShdw blurRad="38100" dist="38100" dir="2700000" algn="tl" rotWithShape="0">
                    <a:srgbClr val="000000"/>
                  </a:outerShdw>
                </a:effectLst>
                <a:latin typeface="Arial" panose="020B0604020202020204" pitchFamily="34" charset="0"/>
              </a:rPr>
              <a:t>Szóbeli kommunikáció</a:t>
            </a:r>
            <a:endParaRPr lang="hu-HU" sz="2800" dirty="0"/>
          </a:p>
          <a:p>
            <a:pPr marL="612648" indent="-612648" fontAlgn="base">
              <a:spcBef>
                <a:spcPts val="432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ro-RO" sz="2800" b="1" dirty="0" smtClean="0">
                <a:solidFill>
                  <a:srgbClr val="FFFFFF"/>
                </a:solidFill>
                <a:effectLst>
                  <a:outerShdw blurRad="38100" dist="38100" dir="2700000" algn="tl" rotWithShape="0">
                    <a:srgbClr val="000000"/>
                  </a:outerShdw>
                </a:effectLst>
                <a:latin typeface="Arial" panose="020B0604020202020204" pitchFamily="34" charset="0"/>
              </a:rPr>
              <a:t>Irásos kommunikáció</a:t>
            </a:r>
            <a:endParaRPr lang="hu-HU" sz="2800" dirty="0"/>
          </a:p>
          <a:p>
            <a:pPr marL="612648" indent="-612648" fontAlgn="base">
              <a:spcBef>
                <a:spcPts val="432"/>
              </a:spcBef>
              <a:spcAft>
                <a:spcPts val="0"/>
              </a:spcAft>
            </a:pPr>
            <a:r>
              <a:rPr lang="ro-RO" sz="2800" b="1" dirty="0" smtClean="0">
                <a:solidFill>
                  <a:srgbClr val="FFFFFF"/>
                </a:solidFill>
                <a:effectLst>
                  <a:outerShdw blurRad="38100" dist="38100" dir="2700000" algn="tl" rotWithShape="0">
                    <a:srgbClr val="000000"/>
                  </a:outerShdw>
                </a:effectLst>
                <a:latin typeface="Arial" panose="020B0604020202020204" pitchFamily="34" charset="0"/>
              </a:rPr>
              <a:t>				b.) Nonverbális kommunikáció</a:t>
            </a:r>
          </a:p>
          <a:p>
            <a:pPr marL="612648" indent="-612648" fontAlgn="base">
              <a:spcBef>
                <a:spcPts val="432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ro-RO" sz="2800" b="1" dirty="0" smtClean="0">
                <a:solidFill>
                  <a:srgbClr val="FFFFFF"/>
                </a:solidFill>
                <a:effectLst>
                  <a:outerShdw blurRad="38100" dist="38100" dir="2700000" algn="tl" rotWithShape="0">
                    <a:srgbClr val="000000"/>
                  </a:outerShdw>
                </a:effectLst>
                <a:latin typeface="Arial" panose="020B0604020202020204" pitchFamily="34" charset="0"/>
              </a:rPr>
              <a:t>Vokális elemek</a:t>
            </a:r>
          </a:p>
          <a:p>
            <a:pPr marL="612648" indent="-612648" fontAlgn="base">
              <a:spcBef>
                <a:spcPts val="432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ro-RO" sz="2800" b="1" dirty="0" smtClean="0">
                <a:solidFill>
                  <a:srgbClr val="FFFFFF"/>
                </a:solidFill>
                <a:effectLst>
                  <a:outerShdw blurRad="38100" dist="38100" dir="2700000" algn="tl" rotWithShape="0">
                    <a:srgbClr val="000000"/>
                  </a:outerShdw>
                </a:effectLst>
                <a:latin typeface="Arial" panose="020B0604020202020204" pitchFamily="34" charset="0"/>
              </a:rPr>
              <a:t>Megjelenés</a:t>
            </a:r>
          </a:p>
          <a:p>
            <a:pPr marL="612648" indent="-612648" fontAlgn="base">
              <a:spcBef>
                <a:spcPts val="432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ro-RO" sz="2800" b="1" dirty="0" smtClean="0">
                <a:solidFill>
                  <a:srgbClr val="FFFFFF"/>
                </a:solidFill>
                <a:effectLst>
                  <a:outerShdw blurRad="38100" dist="38100" dir="2700000" algn="tl" rotWithShape="0">
                    <a:srgbClr val="000000"/>
                  </a:outerShdw>
                </a:effectLst>
                <a:latin typeface="Arial" panose="020B0604020202020204" pitchFamily="34" charset="0"/>
              </a:rPr>
              <a:t>Mimika</a:t>
            </a:r>
          </a:p>
          <a:p>
            <a:pPr marL="612648" indent="-612648" fontAlgn="base">
              <a:spcBef>
                <a:spcPts val="432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ro-RO" sz="2800" b="1" dirty="0" smtClean="0">
                <a:solidFill>
                  <a:srgbClr val="FFFFFF"/>
                </a:solidFill>
                <a:effectLst>
                  <a:outerShdw blurRad="38100" dist="38100" dir="2700000" algn="tl" rotWithShape="0">
                    <a:srgbClr val="000000"/>
                  </a:outerShdw>
                </a:effectLst>
                <a:latin typeface="Arial" panose="020B0604020202020204" pitchFamily="34" charset="0"/>
              </a:rPr>
              <a:t>Gesztusok</a:t>
            </a:r>
          </a:p>
          <a:p>
            <a:pPr marL="612648" indent="-612648" fontAlgn="base">
              <a:spcBef>
                <a:spcPts val="432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ro-RO" sz="2800" b="1" dirty="0" smtClean="0">
                <a:solidFill>
                  <a:srgbClr val="FFFFFF"/>
                </a:solidFill>
                <a:effectLst>
                  <a:outerShdw blurRad="38100" dist="38100" dir="2700000" algn="tl" rotWithShape="0">
                    <a:srgbClr val="000000"/>
                  </a:outerShdw>
                </a:effectLst>
                <a:latin typeface="Arial" panose="020B0604020202020204" pitchFamily="34" charset="0"/>
              </a:rPr>
              <a:t>Tekintet</a:t>
            </a:r>
            <a:endParaRPr lang="ro-RO" sz="2800" b="1" dirty="0">
              <a:solidFill>
                <a:srgbClr val="FFFFFF"/>
              </a:solidFill>
              <a:effectLst>
                <a:outerShdw blurRad="38100" dist="38100" dir="2700000" algn="tl" rotWithShape="0">
                  <a:srgbClr val="000000"/>
                </a:outerShdw>
              </a:effectLst>
              <a:latin typeface="Arial" panose="020B0604020202020204" pitchFamily="34" charset="0"/>
            </a:endParaRPr>
          </a:p>
          <a:p>
            <a:pPr marL="612648" indent="-612648" fontAlgn="base">
              <a:spcBef>
                <a:spcPts val="432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ro-RO" sz="2800" b="1" dirty="0" smtClean="0">
                <a:solidFill>
                  <a:srgbClr val="FFFFFF"/>
                </a:solidFill>
                <a:effectLst>
                  <a:outerShdw blurRad="38100" dist="38100" dir="2700000" algn="tl" rotWithShape="0">
                    <a:srgbClr val="000000"/>
                  </a:outerShdw>
                </a:effectLst>
                <a:latin typeface="Arial" panose="020B0604020202020204" pitchFamily="34" charset="0"/>
              </a:rPr>
              <a:t>Testtartás</a:t>
            </a:r>
          </a:p>
          <a:p>
            <a:pPr marL="612648" indent="-612648" fontAlgn="base">
              <a:spcBef>
                <a:spcPts val="432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ro-RO" sz="2800" b="1" dirty="0" smtClean="0">
                <a:solidFill>
                  <a:srgbClr val="FFFFFF"/>
                </a:solidFill>
                <a:effectLst>
                  <a:outerShdw blurRad="38100" dist="38100" dir="2700000" algn="tl" rotWithShape="0">
                    <a:srgbClr val="000000"/>
                  </a:outerShdw>
                </a:effectLst>
                <a:latin typeface="Arial" panose="020B0604020202020204" pitchFamily="34" charset="0"/>
              </a:rPr>
              <a:t>Proxemika (térköz-szabály)</a:t>
            </a:r>
          </a:p>
          <a:p>
            <a:pPr marL="612648" indent="-612648" fontAlgn="base">
              <a:spcBef>
                <a:spcPts val="432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ro-RO" sz="2800" b="1" dirty="0" smtClean="0">
                <a:solidFill>
                  <a:srgbClr val="FFFFFF"/>
                </a:solidFill>
                <a:effectLst>
                  <a:outerShdw blurRad="38100" dist="38100" dir="2700000" algn="tl" rotWithShape="0">
                    <a:srgbClr val="000000"/>
                  </a:outerShdw>
                </a:effectLst>
                <a:latin typeface="Arial" panose="020B0604020202020204" pitchFamily="34" charset="0"/>
              </a:rPr>
              <a:t>Testi érintés</a:t>
            </a:r>
          </a:p>
          <a:p>
            <a:pPr marL="612648" indent="-612648" fontAlgn="base">
              <a:spcBef>
                <a:spcPts val="432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ro-RO" sz="2800" b="1" dirty="0" smtClean="0">
                <a:solidFill>
                  <a:srgbClr val="FFFFFF"/>
                </a:solidFill>
                <a:effectLst>
                  <a:outerShdw blurRad="38100" dist="38100" dir="2700000" algn="tl" rotWithShape="0">
                    <a:srgbClr val="000000"/>
                  </a:outerShdw>
                </a:effectLst>
                <a:latin typeface="Arial" panose="020B0604020202020204" pitchFamily="34" charset="0"/>
              </a:rPr>
              <a:t>Kronemika (időviszonyok)</a:t>
            </a:r>
          </a:p>
          <a:p>
            <a:pPr marL="612648" indent="-612648" fontAlgn="base">
              <a:spcBef>
                <a:spcPts val="432"/>
              </a:spcBef>
              <a:spcAft>
                <a:spcPts val="0"/>
              </a:spcAft>
            </a:pPr>
            <a:endParaRPr lang="ro-RO" sz="2800" b="1" dirty="0" smtClean="0">
              <a:solidFill>
                <a:srgbClr val="FFFFFF"/>
              </a:solidFill>
              <a:effectLst>
                <a:outerShdw blurRad="38100" dist="38100" dir="2700000" algn="tl" rotWithShape="0">
                  <a:srgbClr val="000000"/>
                </a:outerShdw>
              </a:effectLst>
              <a:latin typeface="Arial" panose="020B0604020202020204" pitchFamily="34" charset="0"/>
            </a:endParaRPr>
          </a:p>
          <a:p>
            <a:pPr marL="612648" indent="-612648" fontAlgn="base">
              <a:spcBef>
                <a:spcPts val="432"/>
              </a:spcBef>
              <a:spcAft>
                <a:spcPts val="0"/>
              </a:spcAft>
            </a:pPr>
            <a:endParaRPr lang="hu-HU" sz="2800" dirty="0" smtClean="0"/>
          </a:p>
          <a:p>
            <a:pPr marL="612648" indent="-612648" fontAlgn="base">
              <a:spcBef>
                <a:spcPts val="480"/>
              </a:spcBef>
              <a:spcAft>
                <a:spcPts val="0"/>
              </a:spcAft>
            </a:pPr>
            <a:r>
              <a:rPr lang="ro-RO" sz="2800" i="1" dirty="0" smtClean="0">
                <a:solidFill>
                  <a:srgbClr val="FFFFFF"/>
                </a:solidFill>
                <a:effectLst>
                  <a:outerShdw blurRad="38100" dist="38100" dir="2700000" algn="tl" rotWithShape="0">
                    <a:srgbClr val="000000"/>
                  </a:outerShdw>
                </a:effectLst>
                <a:latin typeface="Arial" panose="020B0604020202020204" pitchFamily="34" charset="0"/>
              </a:rPr>
              <a:t>Raport </a:t>
            </a:r>
            <a:r>
              <a:rPr lang="ro-RO" sz="2800" i="1" dirty="0">
                <a:solidFill>
                  <a:srgbClr val="FFFFFF"/>
                </a:solidFill>
                <a:effectLst>
                  <a:outerShdw blurRad="38100" dist="38100" dir="2700000" algn="tl" rotWithShape="0">
                    <a:srgbClr val="000000"/>
                  </a:outerShdw>
                </a:effectLst>
                <a:latin typeface="Arial" panose="020B0604020202020204" pitchFamily="34" charset="0"/>
              </a:rPr>
              <a:t>al percepţiei informaţiei de către receptor într-o comunicare orală: </a:t>
            </a:r>
            <a:endParaRPr lang="hu-HU" sz="2800" dirty="0"/>
          </a:p>
          <a:p>
            <a:pPr marL="612648" indent="-612648" fontAlgn="base">
              <a:spcBef>
                <a:spcPts val="480"/>
              </a:spcBef>
              <a:spcAft>
                <a:spcPts val="0"/>
              </a:spcAft>
            </a:pPr>
            <a:r>
              <a:rPr lang="ro-RO" sz="2800" b="1" dirty="0">
                <a:solidFill>
                  <a:srgbClr val="FFFFFF"/>
                </a:solidFill>
                <a:effectLst>
                  <a:outerShdw blurRad="38100" dist="38100" dir="2700000" algn="tl" rotWithShape="0">
                    <a:srgbClr val="000000"/>
                  </a:outerShdw>
                </a:effectLst>
                <a:latin typeface="Arial" panose="020B0604020202020204" pitchFamily="34" charset="0"/>
              </a:rPr>
              <a:t>7% - cuvinte</a:t>
            </a:r>
            <a:endParaRPr lang="hu-HU" sz="2800" dirty="0"/>
          </a:p>
          <a:p>
            <a:pPr marL="612648" indent="-612648" fontAlgn="base">
              <a:spcBef>
                <a:spcPts val="480"/>
              </a:spcBef>
              <a:spcAft>
                <a:spcPts val="0"/>
              </a:spcAft>
            </a:pPr>
            <a:r>
              <a:rPr lang="ro-RO" sz="2800" b="1" dirty="0">
                <a:solidFill>
                  <a:srgbClr val="FFFFFF"/>
                </a:solidFill>
                <a:effectLst>
                  <a:outerShdw blurRad="38100" dist="38100" dir="2700000" algn="tl" rotWithShape="0">
                    <a:srgbClr val="000000"/>
                  </a:outerShdw>
                </a:effectLst>
                <a:latin typeface="Arial" panose="020B0604020202020204" pitchFamily="34" charset="0"/>
              </a:rPr>
              <a:t>38% - paralimbaj (în principal intonaţia si inflexiunile vocii)</a:t>
            </a:r>
            <a:endParaRPr lang="hu-HU" sz="2800" dirty="0"/>
          </a:p>
          <a:p>
            <a:pPr marL="612648" indent="-612648" fontAlgn="base">
              <a:spcBef>
                <a:spcPts val="480"/>
              </a:spcBef>
              <a:spcAft>
                <a:spcPts val="0"/>
              </a:spcAft>
            </a:pPr>
            <a:r>
              <a:rPr lang="ro-RO" sz="2800" b="1" dirty="0">
                <a:solidFill>
                  <a:srgbClr val="FFFFFF"/>
                </a:solidFill>
                <a:effectLst>
                  <a:outerShdw blurRad="38100" dist="38100" dir="2700000" algn="tl" rotWithShape="0">
                    <a:srgbClr val="000000"/>
                  </a:outerShdw>
                </a:effectLst>
                <a:latin typeface="Arial" panose="020B0604020202020204" pitchFamily="34" charset="0"/>
              </a:rPr>
              <a:t>55% - limbaj non-verbal</a:t>
            </a:r>
            <a:endParaRPr lang="hu-HU" sz="2800" dirty="0"/>
          </a:p>
          <a:p>
            <a:endParaRPr lang="hu-HU" sz="2800" dirty="0"/>
          </a:p>
        </p:txBody>
      </p:sp>
      <p:pic>
        <p:nvPicPr>
          <p:cNvPr id="4098" name="Picture 2" descr="Képtalálat a következ&amp;odblac;re: „kepek a kommunikaciorol”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51890" y="898349"/>
            <a:ext cx="2219325" cy="20574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152400" y="242500"/>
            <a:ext cx="271228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u-HU" altLang="hu-H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. </a:t>
            </a:r>
            <a:endParaRPr kumimoji="0" lang="hu-HU" altLang="hu-H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0" name="Text Box 6"/>
          <p:cNvSpPr txBox="1">
            <a:spLocks noChangeArrowheads="1"/>
          </p:cNvSpPr>
          <p:nvPr/>
        </p:nvSpPr>
        <p:spPr bwMode="auto">
          <a:xfrm>
            <a:off x="2308413" y="-561685"/>
            <a:ext cx="1371600" cy="2286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u-HU" altLang="hu-HU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beszéd</a:t>
            </a:r>
            <a:endParaRPr kumimoji="0" lang="hu-HU" altLang="hu-H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1" name="Rectangle 8"/>
          <p:cNvSpPr>
            <a:spLocks noChangeArrowheads="1"/>
          </p:cNvSpPr>
          <p:nvPr/>
        </p:nvSpPr>
        <p:spPr bwMode="auto">
          <a:xfrm>
            <a:off x="161365" y="73687"/>
            <a:ext cx="6790764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u-HU" altLang="hu-H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.		 </a:t>
            </a:r>
            <a:endParaRPr kumimoji="0" lang="hu-HU" altLang="hu-H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2" name="Rectangle 9"/>
          <p:cNvSpPr>
            <a:spLocks noChangeArrowheads="1"/>
          </p:cNvSpPr>
          <p:nvPr/>
        </p:nvSpPr>
        <p:spPr bwMode="auto">
          <a:xfrm>
            <a:off x="2250142" y="4027882"/>
            <a:ext cx="1107996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u-HU" altLang="hu-H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	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hu-HU" altLang="hu-H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u-HU" altLang="hu-H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	</a:t>
            </a:r>
            <a:endParaRPr kumimoji="0" lang="hu-HU" altLang="hu-H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944739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98862" y="566670"/>
            <a:ext cx="10692124" cy="1197737"/>
          </a:xfrm>
        </p:spPr>
        <p:txBody>
          <a:bodyPr>
            <a:normAutofit/>
          </a:bodyPr>
          <a:lstStyle/>
          <a:p>
            <a:r>
              <a:rPr lang="hu-HU" sz="28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Az információk befogadása, az üzenetek 										</a:t>
            </a:r>
            <a:r>
              <a:rPr lang="hu-HU" sz="28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FelDOLGOZÁSA</a:t>
            </a:r>
            <a:endParaRPr lang="hu-HU" sz="2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25002" y="1571223"/>
            <a:ext cx="8420123" cy="4126963"/>
          </a:xfrm>
        </p:spPr>
        <p:txBody>
          <a:bodyPr>
            <a:normAutofit/>
          </a:bodyPr>
          <a:lstStyle/>
          <a:p>
            <a:pPr marL="612648" indent="-612648" fontAlgn="base">
              <a:spcBef>
                <a:spcPts val="480"/>
              </a:spcBef>
              <a:spcAft>
                <a:spcPts val="0"/>
              </a:spcAft>
            </a:pPr>
            <a:endParaRPr lang="ro-RO" sz="2800" i="1" dirty="0" smtClean="0">
              <a:solidFill>
                <a:srgbClr val="FFFFFF"/>
              </a:solidFill>
              <a:effectLst>
                <a:outerShdw blurRad="38100" dist="38100" dir="2700000" algn="tl" rotWithShape="0">
                  <a:srgbClr val="000000"/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12648" indent="-612648" fontAlgn="base">
              <a:spcBef>
                <a:spcPts val="480"/>
              </a:spcBef>
              <a:spcAft>
                <a:spcPts val="0"/>
              </a:spcAft>
            </a:pPr>
            <a:r>
              <a:rPr lang="ro-RO" sz="2800" i="1" dirty="0" smtClean="0">
                <a:solidFill>
                  <a:srgbClr val="FFFFFF"/>
                </a:solidFill>
                <a:effectLst>
                  <a:outerShdw blurRad="38100" dist="38100" dir="2700000" algn="tl" rotWithShape="0">
                    <a:srgbClr val="00000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A szóbeli kommunikáció érzékelése - a befogadó szempontjából:</a:t>
            </a:r>
          </a:p>
          <a:p>
            <a:pPr marL="612648" indent="-612648" fontAlgn="base">
              <a:spcBef>
                <a:spcPts val="480"/>
              </a:spcBef>
              <a:spcAft>
                <a:spcPts val="0"/>
              </a:spcAft>
            </a:pPr>
            <a:r>
              <a:rPr lang="ro-RO" sz="2800" b="1" dirty="0" smtClean="0">
                <a:solidFill>
                  <a:srgbClr val="FFFFFF"/>
                </a:solidFill>
                <a:effectLst>
                  <a:outerShdw blurRad="38100" dist="38100" dir="2700000" algn="tl" rotWithShape="0">
                    <a:srgbClr val="00000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r>
              <a:rPr lang="ro-RO" sz="2800" b="1" dirty="0">
                <a:solidFill>
                  <a:srgbClr val="FFFFFF"/>
                </a:solidFill>
                <a:effectLst>
                  <a:outerShdw blurRad="38100" dist="38100" dir="2700000" algn="tl" rotWithShape="0">
                    <a:srgbClr val="00000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% - </a:t>
            </a:r>
            <a:r>
              <a:rPr lang="ro-RO" sz="2800" b="1" dirty="0" smtClean="0">
                <a:solidFill>
                  <a:srgbClr val="FFFFFF"/>
                </a:solidFill>
                <a:effectLst>
                  <a:outerShdw blurRad="38100" dist="38100" dir="2700000" algn="tl" rotWithShape="0">
                    <a:srgbClr val="00000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szavak</a:t>
            </a:r>
          </a:p>
          <a:p>
            <a:pPr marL="612648" indent="-612648" fontAlgn="base">
              <a:spcBef>
                <a:spcPts val="480"/>
              </a:spcBef>
              <a:spcAft>
                <a:spcPts val="0"/>
              </a:spcAft>
            </a:pPr>
            <a:endParaRPr lang="hu-HU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12648" indent="-612648" fontAlgn="base">
              <a:spcBef>
                <a:spcPts val="480"/>
              </a:spcBef>
              <a:spcAft>
                <a:spcPts val="0"/>
              </a:spcAft>
            </a:pPr>
            <a:r>
              <a:rPr lang="ro-RO" sz="2800" b="1" dirty="0">
                <a:solidFill>
                  <a:srgbClr val="FFFFFF"/>
                </a:solidFill>
                <a:effectLst>
                  <a:outerShdw blurRad="38100" dist="38100" dir="2700000" algn="tl" rotWithShape="0">
                    <a:srgbClr val="00000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38% - </a:t>
            </a:r>
            <a:r>
              <a:rPr lang="ro-RO" sz="2800" b="1" dirty="0" smtClean="0">
                <a:solidFill>
                  <a:srgbClr val="FFFFFF"/>
                </a:solidFill>
                <a:effectLst>
                  <a:outerShdw blurRad="38100" dist="38100" dir="2700000" algn="tl" rotWithShape="0">
                    <a:srgbClr val="00000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hangszín, hangnem</a:t>
            </a:r>
          </a:p>
          <a:p>
            <a:pPr marL="612648" indent="-612648" fontAlgn="base">
              <a:spcBef>
                <a:spcPts val="480"/>
              </a:spcBef>
              <a:spcAft>
                <a:spcPts val="0"/>
              </a:spcAft>
            </a:pPr>
            <a:endParaRPr lang="hu-HU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12648" indent="-612648" fontAlgn="base">
              <a:spcBef>
                <a:spcPts val="480"/>
              </a:spcBef>
              <a:spcAft>
                <a:spcPts val="0"/>
              </a:spcAft>
            </a:pPr>
            <a:r>
              <a:rPr lang="ro-RO" sz="2800" b="1" dirty="0">
                <a:solidFill>
                  <a:srgbClr val="FFFFFF"/>
                </a:solidFill>
                <a:effectLst>
                  <a:outerShdw blurRad="38100" dist="38100" dir="2700000" algn="tl" rotWithShape="0">
                    <a:srgbClr val="00000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55% - </a:t>
            </a:r>
            <a:r>
              <a:rPr lang="ro-RO" sz="2800" b="1" dirty="0" smtClean="0">
                <a:solidFill>
                  <a:srgbClr val="FFFFFF"/>
                </a:solidFill>
                <a:effectLst>
                  <a:outerShdw blurRad="38100" dist="38100" dir="2700000" algn="tl" rotWithShape="0">
                    <a:srgbClr val="00000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nonverbális kommunikáció(testbeszéd)</a:t>
            </a:r>
            <a:endParaRPr lang="hu-HU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hu-HU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Picture 2" descr="Képtalálat a következ&amp;odblac;re: „kepek nonverbális kommunikáció”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82911" y="1764407"/>
            <a:ext cx="1857375" cy="24574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393067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/>
          </a:p>
        </p:txBody>
      </p:sp>
      <p:pic>
        <p:nvPicPr>
          <p:cNvPr id="4098" name="Picture 2" descr="Képtalálat a következ&amp;odblac;re: „kepek nonverbális kommunikáció”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5271" y="811369"/>
            <a:ext cx="11682020" cy="48295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557645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257577" y="0"/>
            <a:ext cx="11552350" cy="656823"/>
          </a:xfrm>
        </p:spPr>
        <p:txBody>
          <a:bodyPr>
            <a:normAutofit fontScale="90000"/>
          </a:bodyPr>
          <a:lstStyle/>
          <a:p>
            <a:r>
              <a:rPr lang="hu-HU" b="1" dirty="0" smtClean="0">
                <a:solidFill>
                  <a:schemeClr val="bg1"/>
                </a:solidFill>
              </a:rPr>
              <a:t>3. Közléssorompók-a kommunikáció	akadályai</a:t>
            </a:r>
            <a:endParaRPr lang="hu-HU" b="1" dirty="0">
              <a:solidFill>
                <a:schemeClr val="bg1"/>
              </a:solidFill>
            </a:endParaRPr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914401" y="656823"/>
            <a:ext cx="7173532" cy="6201177"/>
          </a:xfrm>
        </p:spPr>
        <p:txBody>
          <a:bodyPr>
            <a:normAutofit/>
          </a:bodyPr>
          <a:lstStyle/>
          <a:p>
            <a:pPr marL="342900" indent="-342900">
              <a:buAutoNum type="arabicPeriod"/>
            </a:pPr>
            <a:r>
              <a:rPr lang="hu-HU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Parancsolás</a:t>
            </a:r>
          </a:p>
          <a:p>
            <a:pPr marL="342900" indent="-342900">
              <a:buAutoNum type="arabicPeriod"/>
            </a:pPr>
            <a:r>
              <a:rPr lang="hu-HU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Figyelmeztetés, fenyegetés</a:t>
            </a:r>
          </a:p>
          <a:p>
            <a:pPr marL="342900" indent="-342900">
              <a:buAutoNum type="arabicPeriod"/>
            </a:pPr>
            <a:r>
              <a:rPr lang="hu-HU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Prédikálás, moralizálás</a:t>
            </a:r>
          </a:p>
          <a:p>
            <a:pPr marL="342900" indent="-342900">
              <a:buAutoNum type="arabicPeriod"/>
            </a:pPr>
            <a:r>
              <a:rPr lang="hu-HU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Tanácsolás, megoldási javaslatok</a:t>
            </a:r>
          </a:p>
          <a:p>
            <a:pPr marL="342900" indent="-342900">
              <a:buAutoNum type="arabicPeriod"/>
            </a:pPr>
            <a:r>
              <a:rPr lang="hu-HU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Logikai érvelés, meggyőzés</a:t>
            </a:r>
          </a:p>
          <a:p>
            <a:pPr marL="342900" indent="-342900">
              <a:buAutoNum type="arabicPeriod"/>
            </a:pPr>
            <a:r>
              <a:rPr lang="hu-HU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í</a:t>
            </a:r>
            <a:r>
              <a:rPr lang="hu-HU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télkezés, kritizálás, hibáztatás</a:t>
            </a:r>
          </a:p>
          <a:p>
            <a:pPr marL="342900" indent="-342900">
              <a:buAutoNum type="arabicPeriod"/>
            </a:pPr>
            <a:r>
              <a:rPr lang="hu-HU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Dicséret, egyetértés</a:t>
            </a:r>
          </a:p>
          <a:p>
            <a:pPr marL="342900" indent="-342900">
              <a:buAutoNum type="arabicPeriod"/>
            </a:pPr>
            <a:r>
              <a:rPr lang="hu-HU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Kifigurázás, megbélyegzés</a:t>
            </a:r>
          </a:p>
          <a:p>
            <a:pPr marL="342900" indent="-342900">
              <a:buAutoNum type="arabicPeriod"/>
            </a:pPr>
            <a:r>
              <a:rPr lang="hu-HU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Elemzés, diagnosztizálás</a:t>
            </a:r>
          </a:p>
          <a:p>
            <a:pPr marL="342900" indent="-342900">
              <a:buAutoNum type="arabicPeriod"/>
            </a:pPr>
            <a:r>
              <a:rPr lang="hu-HU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Nyugtatás, együttérzés</a:t>
            </a:r>
          </a:p>
          <a:p>
            <a:pPr marL="342900" indent="-342900">
              <a:buAutoNum type="arabicPeriod"/>
            </a:pPr>
            <a:r>
              <a:rPr lang="hu-HU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Totózás, faggatózás</a:t>
            </a:r>
          </a:p>
          <a:p>
            <a:pPr marL="342900" indent="-342900">
              <a:buAutoNum type="arabicPeriod"/>
            </a:pPr>
            <a:r>
              <a:rPr lang="hu-HU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Elterelés, humorizálás, visszavonulás</a:t>
            </a:r>
          </a:p>
          <a:p>
            <a:pPr marL="342900" indent="-342900">
              <a:buAutoNum type="arabicPeriod"/>
            </a:pPr>
            <a:endParaRPr lang="hu-HU" sz="24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AutoNum type="arabicPeriod"/>
            </a:pPr>
            <a:endParaRPr lang="hu-HU" sz="24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AutoNum type="arabicPeriod"/>
            </a:pPr>
            <a:endParaRPr lang="hu-HU" sz="2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32" name="Picture 8" descr="Képtalálat a következ&amp;odblac;re: „képek a nonverbális kommunikációról”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71130" y="901521"/>
            <a:ext cx="3798704" cy="41212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6560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 rot="10800000" flipV="1">
            <a:off x="1918952" y="-103031"/>
            <a:ext cx="7415985" cy="776485"/>
          </a:xfrm>
        </p:spPr>
        <p:txBody>
          <a:bodyPr>
            <a:normAutofit fontScale="90000"/>
          </a:bodyPr>
          <a:lstStyle/>
          <a:p>
            <a:r>
              <a:rPr lang="hu-HU" b="1" dirty="0" smtClean="0">
                <a:solidFill>
                  <a:schemeClr val="bg1"/>
                </a:solidFill>
              </a:rPr>
              <a:t>4. Az aktív hallgatás ismérvei</a:t>
            </a:r>
            <a:endParaRPr lang="hu-HU" b="1" dirty="0">
              <a:solidFill>
                <a:schemeClr val="bg1"/>
              </a:solidFill>
            </a:endParaRPr>
          </a:p>
        </p:txBody>
      </p:sp>
      <p:sp>
        <p:nvSpPr>
          <p:cNvPr id="4" name="Rectangle 1"/>
          <p:cNvSpPr>
            <a:spLocks noGrp="1" noChangeArrowheads="1"/>
          </p:cNvSpPr>
          <p:nvPr>
            <p:ph type="body" idx="1"/>
          </p:nvPr>
        </p:nvSpPr>
        <p:spPr bwMode="auto">
          <a:xfrm>
            <a:off x="154546" y="561299"/>
            <a:ext cx="12037454" cy="56323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u-HU" altLang="hu-HU" sz="2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Legyél ott!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u-HU" altLang="hu-H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Legyél jelen ésszel, szívvel-lélekkel! Hallanod kell, amit a beszélő mondani akar. Legyél türelmes!</a:t>
            </a:r>
            <a:endParaRPr kumimoji="0" lang="hu-HU" altLang="hu-HU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u-HU" altLang="hu-HU" sz="2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Ne ítélkezz!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u-HU" altLang="hu-H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Fogadd el a beszélőt úgy, ahogy van, ítélet, fenntartások és bekategorizálás nélkül! Próbálj egy olyan pontot találni, amin keresztül együtt tudsz vele érezni, és képzeld magad az ő helyzetébe.</a:t>
            </a:r>
            <a:endParaRPr kumimoji="0" lang="hu-HU" altLang="hu-HU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u-HU" altLang="hu-HU" sz="2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Bízz benne!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u-HU" altLang="hu-H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Bízz a beszélőben, hogy tudja kezelni az érzéseit, és megoldást is talál a problémáira!</a:t>
            </a:r>
            <a:endParaRPr kumimoji="0" lang="hu-HU" altLang="hu-HU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u-HU" altLang="hu-HU" sz="2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Fogadd el!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u-HU" altLang="hu-H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Fogadd el az érzéseit, bármilyenek is legyenek vagy bármennyire különbözzenek a tieidtől, vagy attól, ahogy szerinted egy embernek éreznie „kell”. Ne feledd, hogy az érzelmek változnak, és az olyan érzések, mint a szomorúság vagy a düh, elhalványulhatnak!</a:t>
            </a:r>
            <a:endParaRPr kumimoji="0" lang="hu-HU" altLang="hu-HU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hu-HU" altLang="hu-HU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094412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12890" y="257577"/>
            <a:ext cx="7505722" cy="592429"/>
          </a:xfrm>
        </p:spPr>
        <p:txBody>
          <a:bodyPr>
            <a:normAutofit fontScale="90000"/>
          </a:bodyPr>
          <a:lstStyle/>
          <a:p>
            <a:r>
              <a:rPr lang="hu-HU" b="1" dirty="0">
                <a:ln>
                  <a:noFill/>
                </a:ln>
                <a:solidFill>
                  <a:srgbClr val="000000"/>
                </a:solidFill>
                <a:latin typeface="Century Gothic" panose="020B0502020202020204" pitchFamily="34" charset="0"/>
              </a:rPr>
              <a:t>4. Az aktív hallgatás ismérvei</a:t>
            </a:r>
            <a:endParaRPr lang="hu-HU" dirty="0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399247" y="850006"/>
            <a:ext cx="11165982" cy="5357611"/>
          </a:xfrm>
        </p:spPr>
        <p:txBody>
          <a:bodyPr>
            <a:noAutofit/>
          </a:bodyPr>
          <a:lstStyle/>
          <a:p>
            <a:pPr eaLnBrk="0" fontAlgn="base" hangingPunct="0">
              <a:spcBef>
                <a:spcPts val="0"/>
              </a:spcBef>
              <a:spcAft>
                <a:spcPts val="0"/>
              </a:spcAft>
            </a:pPr>
            <a:r>
              <a:rPr lang="hu-HU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Hallgass!</a:t>
            </a:r>
            <a:endParaRPr lang="hu-HU" sz="2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0" fontAlgn="base" hangingPunct="0">
              <a:spcBef>
                <a:spcPts val="0"/>
              </a:spcBef>
              <a:spcAft>
                <a:spcPts val="0"/>
              </a:spcAft>
            </a:pPr>
            <a:r>
              <a:rPr lang="hu-HU" sz="24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 tervezd meg, mit fogsz mondani. Ne gondold ki előre, hogy hogyan fogod félbeszakítani vagy más irányba terelni a beszélgetést. Ne azon gondolkozz, hogy hogyan lehet megoldani a problémát, leszólni vagy megvigasztalni a másikat, vagy hasonló esetben mit kéne egy embernek tennie stb. Csak hallgass! Elég annyit beszélned, amiben biztosítod a beszélőt, hogy helyesen értetted, amit mondott.</a:t>
            </a:r>
            <a:endParaRPr lang="hu-HU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0" fontAlgn="base" hangingPunct="0">
              <a:spcBef>
                <a:spcPts val="0"/>
              </a:spcBef>
              <a:spcAft>
                <a:spcPts val="0"/>
              </a:spcAft>
            </a:pPr>
            <a:r>
              <a:rPr lang="hu-HU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Maradj a másikkal!</a:t>
            </a:r>
            <a:endParaRPr lang="hu-HU" sz="2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0" fontAlgn="base" hangingPunct="0">
              <a:spcBef>
                <a:spcPts val="0"/>
              </a:spcBef>
              <a:spcAft>
                <a:spcPts val="0"/>
              </a:spcAft>
            </a:pPr>
            <a:r>
              <a:rPr lang="hu-HU" sz="24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Próbáld megérteni a másik hivatkozási pontját! Maradj kívülálló annyira, hogy ne </a:t>
            </a:r>
            <a:r>
              <a:rPr lang="hu-HU" sz="2400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veszítsd</a:t>
            </a:r>
            <a:r>
              <a:rPr lang="hu-HU" sz="24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el az objektivitásod, de vegyél annyira részt benne, hogy segíteni tudj!</a:t>
            </a:r>
            <a:endParaRPr lang="hu-HU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0" fontAlgn="base" hangingPunct="0">
              <a:spcBef>
                <a:spcPts val="0"/>
              </a:spcBef>
              <a:spcAft>
                <a:spcPts val="0"/>
              </a:spcAft>
            </a:pPr>
            <a:r>
              <a:rPr lang="hu-HU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Tartsd meg a „függetlenséged”!</a:t>
            </a:r>
            <a:endParaRPr lang="hu-HU" sz="2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0" fontAlgn="base" hangingPunct="0">
              <a:spcBef>
                <a:spcPts val="0"/>
              </a:spcBef>
              <a:spcAft>
                <a:spcPts val="0"/>
              </a:spcAft>
            </a:pPr>
            <a:r>
              <a:rPr lang="hu-HU" sz="24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Bár együtt kell érezned a beszélő helyzetével, nem kell felvállalnod a problémáikat. Téged kimerítene, őt pedig elbizonytalanítaná. Ha túlzottan azonosulsz a helyzettel, akkor azt sugallod a beszélőnek, hogy nem bízol abban, hogy egyedül kezelni tudja a helyzetet, és átveszed az irányítást. Tartsd meg a tárgyilagosságod!</a:t>
            </a:r>
            <a:endParaRPr lang="hu-HU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hu-HU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26430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zelet">
  <a:themeElements>
    <a:clrScheme name="Slice">
      <a:dk1>
        <a:sysClr val="windowText" lastClr="000000"/>
      </a:dk1>
      <a:lt1>
        <a:sysClr val="window" lastClr="FFFFFF"/>
      </a:lt1>
      <a:dk2>
        <a:srgbClr val="D06F1E"/>
      </a:dk2>
      <a:lt2>
        <a:srgbClr val="F0BE21"/>
      </a:lt2>
      <a:accent1>
        <a:srgbClr val="760603"/>
      </a:accent1>
      <a:accent2>
        <a:srgbClr val="9F761A"/>
      </a:accent2>
      <a:accent3>
        <a:srgbClr val="92A200"/>
      </a:accent3>
      <a:accent4>
        <a:srgbClr val="4AA157"/>
      </a:accent4>
      <a:accent5>
        <a:srgbClr val="46788D"/>
      </a:accent5>
      <a:accent6>
        <a:srgbClr val="A848A8"/>
      </a:accent6>
      <a:hlink>
        <a:srgbClr val="460402"/>
      </a:hlink>
      <a:folHlink>
        <a:srgbClr val="991111"/>
      </a:folHlink>
    </a:clrScheme>
    <a:fontScheme name="Slice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162000"/>
                <a:satMod val="200000"/>
                <a:lumMod val="124000"/>
              </a:schemeClr>
            </a:gs>
            <a:gs pos="100000">
              <a:schemeClr val="phClr">
                <a:shade val="96000"/>
                <a:hueMod val="88000"/>
                <a:satMod val="220000"/>
                <a:lumMod val="82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142000"/>
                <a:satMod val="200000"/>
                <a:lumMod val="118000"/>
              </a:schemeClr>
            </a:gs>
            <a:gs pos="100000">
              <a:schemeClr val="phClr">
                <a:shade val="92000"/>
                <a:hueMod val="22000"/>
                <a:satMod val="220000"/>
                <a:lumMod val="62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282EB108-EDE6-4B8E-957B-D4A69BF580E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718</TotalTime>
  <Words>604</Words>
  <Application>Microsoft Office PowerPoint</Application>
  <PresentationFormat>Szélesvásznú</PresentationFormat>
  <Paragraphs>127</Paragraphs>
  <Slides>13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5</vt:i4>
      </vt:variant>
      <vt:variant>
        <vt:lpstr>Téma</vt:lpstr>
      </vt:variant>
      <vt:variant>
        <vt:i4>1</vt:i4>
      </vt:variant>
      <vt:variant>
        <vt:lpstr>Diacímek</vt:lpstr>
      </vt:variant>
      <vt:variant>
        <vt:i4>13</vt:i4>
      </vt:variant>
    </vt:vector>
  </HeadingPairs>
  <TitlesOfParts>
    <vt:vector size="19" baseType="lpstr">
      <vt:lpstr>Arial</vt:lpstr>
      <vt:lpstr>Century Gothic</vt:lpstr>
      <vt:lpstr>Times New Roman</vt:lpstr>
      <vt:lpstr>Wingdings</vt:lpstr>
      <vt:lpstr>Wingdings 3</vt:lpstr>
      <vt:lpstr>Szelet</vt:lpstr>
      <vt:lpstr>A KOMMUNIKÁCIÓS KOMPETENCIÁK     FEJLESZTÉSE TANÓRÁN</vt:lpstr>
      <vt:lpstr>aa</vt:lpstr>
      <vt:lpstr>1. A Kommunikáció TíPUSAI</vt:lpstr>
      <vt:lpstr>     1. A Kommunikáció TíPUSAI</vt:lpstr>
      <vt:lpstr>2. Az információk befogadása, az üzenetek           FelDOLGOZÁSA</vt:lpstr>
      <vt:lpstr>PowerPoint-bemutató</vt:lpstr>
      <vt:lpstr>3. Közléssorompók-a kommunikáció akadályai</vt:lpstr>
      <vt:lpstr>4. Az aktív hallgatás ismérvei</vt:lpstr>
      <vt:lpstr>4. Az aktív hallgatás ismérvei</vt:lpstr>
      <vt:lpstr>5. Az asszertív kommunikáció és viselkedés</vt:lpstr>
      <vt:lpstr>5.  Az asszertív kommunikáció és viselkedés</vt:lpstr>
      <vt:lpstr>  Óraterv-vázlat</vt:lpstr>
      <vt:lpstr>   Óraterv-vázlat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PowerPoint-bemutató</dc:title>
  <dc:creator>Admin</dc:creator>
  <cp:lastModifiedBy>CJRAE1</cp:lastModifiedBy>
  <cp:revision>43</cp:revision>
  <dcterms:created xsi:type="dcterms:W3CDTF">2016-02-24T11:27:47Z</dcterms:created>
  <dcterms:modified xsi:type="dcterms:W3CDTF">2020-11-25T11:48:20Z</dcterms:modified>
</cp:coreProperties>
</file>